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72" r:id="rId3"/>
  </p:sldMasterIdLst>
  <p:notesMasterIdLst>
    <p:notesMasterId r:id="rId9"/>
  </p:notesMasterIdLst>
  <p:handoutMasterIdLst>
    <p:handoutMasterId r:id="rId10"/>
  </p:handoutMasterIdLst>
  <p:sldIdLst>
    <p:sldId id="362" r:id="rId4"/>
    <p:sldId id="358" r:id="rId5"/>
    <p:sldId id="365" r:id="rId6"/>
    <p:sldId id="364" r:id="rId7"/>
    <p:sldId id="363" r:id="rId8"/>
  </p:sldIdLst>
  <p:sldSz cx="10160000" cy="7620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Helvetica" pitchFamily="34" charset="0"/>
        <a:ea typeface="ヒラギノ角ゴ ProN W3"/>
        <a:cs typeface="ヒラギノ角ゴ ProN W3"/>
        <a:sym typeface="Helvetica" pitchFamily="34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Helvetica" pitchFamily="34" charset="0"/>
        <a:ea typeface="ヒラギノ角ゴ ProN W3"/>
        <a:cs typeface="ヒラギノ角ゴ ProN W3"/>
        <a:sym typeface="Helvetica" pitchFamily="34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Helvetica" pitchFamily="34" charset="0"/>
        <a:ea typeface="ヒラギノ角ゴ ProN W3"/>
        <a:cs typeface="ヒラギノ角ゴ ProN W3"/>
        <a:sym typeface="Helvetica" pitchFamily="34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Helvetica" pitchFamily="34" charset="0"/>
        <a:ea typeface="ヒラギノ角ゴ ProN W3"/>
        <a:cs typeface="ヒラギノ角ゴ ProN W3"/>
        <a:sym typeface="Helvetica" pitchFamily="34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Helvetica" pitchFamily="34" charset="0"/>
        <a:ea typeface="ヒラギノ角ゴ ProN W3"/>
        <a:cs typeface="ヒラギノ角ゴ ProN W3"/>
        <a:sym typeface="Helvetica" pitchFamily="34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Helvetica" pitchFamily="34" charset="0"/>
        <a:ea typeface="ヒラギノ角ゴ ProN W3"/>
        <a:cs typeface="ヒラギノ角ゴ ProN W3"/>
        <a:sym typeface="Helvetica" pitchFamily="34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Helvetica" pitchFamily="34" charset="0"/>
        <a:ea typeface="ヒラギノ角ゴ ProN W3"/>
        <a:cs typeface="ヒラギノ角ゴ ProN W3"/>
        <a:sym typeface="Helvetica" pitchFamily="34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Helvetica" pitchFamily="34" charset="0"/>
        <a:ea typeface="ヒラギノ角ゴ ProN W3"/>
        <a:cs typeface="ヒラギノ角ゴ ProN W3"/>
        <a:sym typeface="Helvetica" pitchFamily="34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Helvetica" pitchFamily="34" charset="0"/>
        <a:ea typeface="ヒラギノ角ゴ ProN W3"/>
        <a:cs typeface="ヒラギノ角ゴ ProN W3"/>
        <a:sym typeface="Helvetica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FF"/>
    <a:srgbClr val="79C65A"/>
    <a:srgbClr val="FFCC66"/>
    <a:srgbClr val="BEE3AF"/>
    <a:srgbClr val="529B35"/>
    <a:srgbClr val="46961A"/>
    <a:srgbClr val="99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9346" autoAdjust="0"/>
    <p:restoredTop sz="98556" autoAdjust="0"/>
  </p:normalViewPr>
  <p:slideViewPr>
    <p:cSldViewPr>
      <p:cViewPr>
        <p:scale>
          <a:sx n="80" d="100"/>
          <a:sy n="80" d="100"/>
        </p:scale>
        <p:origin x="-978" y="-300"/>
      </p:cViewPr>
      <p:guideLst>
        <p:guide orient="horz" pos="2400"/>
        <p:guide pos="3200"/>
      </p:guideLst>
    </p:cSldViewPr>
  </p:slideViewPr>
  <p:outlineViewPr>
    <p:cViewPr>
      <p:scale>
        <a:sx n="33" d="100"/>
        <a:sy n="33" d="100"/>
      </p:scale>
      <p:origin x="210" y="416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1962" y="-96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" charset="0"/>
                <a:ea typeface="ヒラギノ角ゴ ProN W3" charset="-128"/>
                <a:cs typeface="+mn-cs"/>
                <a:sym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" charset="0"/>
                <a:ea typeface="ヒラギノ角ゴ ProN W3" charset="-128"/>
                <a:cs typeface="+mn-cs"/>
                <a:sym typeface="Helvetica" charset="0"/>
              </a:defRPr>
            </a:lvl1pPr>
          </a:lstStyle>
          <a:p>
            <a:pPr>
              <a:defRPr/>
            </a:pPr>
            <a:fld id="{2BE59B22-9B37-427B-AA76-AEE420C6A37B}" type="datetimeFigureOut">
              <a:rPr lang="en-US"/>
              <a:pPr>
                <a:defRPr/>
              </a:pPr>
              <a:t>10/14/2012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" charset="0"/>
                <a:ea typeface="ヒラギノ角ゴ ProN W3" charset="-128"/>
                <a:cs typeface="+mn-cs"/>
                <a:sym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" charset="0"/>
                <a:ea typeface="ヒラギノ角ゴ ProN W3" charset="-128"/>
                <a:cs typeface="+mn-cs"/>
                <a:sym typeface="Helvetica" charset="0"/>
              </a:defRPr>
            </a:lvl1pPr>
          </a:lstStyle>
          <a:p>
            <a:pPr>
              <a:defRPr/>
            </a:pPr>
            <a:fld id="{A8C1B8B0-3E1C-42DE-9414-866B2ADD5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" charset="0"/>
                <a:ea typeface="ヒラギノ角ゴ ProN W3" charset="-128"/>
                <a:cs typeface="+mn-cs"/>
                <a:sym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" charset="0"/>
                <a:ea typeface="ヒラギノ角ゴ ProN W3" charset="-128"/>
                <a:cs typeface="+mn-cs"/>
                <a:sym typeface="Helvetica" charset="0"/>
              </a:defRPr>
            </a:lvl1pPr>
          </a:lstStyle>
          <a:p>
            <a:pPr>
              <a:defRPr/>
            </a:pPr>
            <a:fld id="{661F501E-6A72-4831-A5FB-62F1ABE55A74}" type="datetimeFigureOut">
              <a:rPr lang="en-US"/>
              <a:pPr>
                <a:defRPr/>
              </a:pPr>
              <a:t>10/14/2012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" charset="0"/>
                <a:ea typeface="ヒラギノ角ゴ ProN W3" charset="-128"/>
                <a:cs typeface="+mn-cs"/>
                <a:sym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" charset="0"/>
                <a:ea typeface="ヒラギノ角ゴ ProN W3" charset="-128"/>
                <a:cs typeface="+mn-cs"/>
                <a:sym typeface="Helvetica" charset="0"/>
              </a:defRPr>
            </a:lvl1pPr>
          </a:lstStyle>
          <a:p>
            <a:pPr>
              <a:defRPr/>
            </a:pPr>
            <a:fld id="{C4330CA1-C19B-4F8B-8462-C644AA41F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30CA1-C19B-4F8B-8462-C644AA41FFD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Good practice and a token of EUPAN´s value</a:t>
            </a:r>
          </a:p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for both the inquirer/ respondent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30CA1-C19B-4F8B-8462-C644AA41FFD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Good practice and a token of EUPAN´s value</a:t>
            </a:r>
          </a:p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for both the inquirer/ respondent 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Send document via email ? Copy paste all information , discussion 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30CA1-C19B-4F8B-8462-C644AA41FFD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30CA1-C19B-4F8B-8462-C644AA41FFD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xStyles>
    <p:titleStyle>
      <a:lvl1pPr algn="ctr" rtl="0" eaLnBrk="0" fontAlgn="base" hangingPunct="0">
        <a:spcBef>
          <a:spcPts val="20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Lucida Grande"/>
        </a:defRPr>
      </a:lvl1pPr>
      <a:lvl2pPr algn="ctr" rtl="0" eaLnBrk="0" fontAlgn="base" hangingPunct="0">
        <a:spcBef>
          <a:spcPts val="200"/>
        </a:spcBef>
        <a:spcAft>
          <a:spcPct val="0"/>
        </a:spcAft>
        <a:defRPr sz="58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/>
        </a:defRPr>
      </a:lvl2pPr>
      <a:lvl3pPr algn="ctr" rtl="0" eaLnBrk="0" fontAlgn="base" hangingPunct="0">
        <a:spcBef>
          <a:spcPts val="200"/>
        </a:spcBef>
        <a:spcAft>
          <a:spcPct val="0"/>
        </a:spcAft>
        <a:defRPr sz="58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/>
        </a:defRPr>
      </a:lvl3pPr>
      <a:lvl4pPr algn="ctr" rtl="0" eaLnBrk="0" fontAlgn="base" hangingPunct="0">
        <a:spcBef>
          <a:spcPts val="200"/>
        </a:spcBef>
        <a:spcAft>
          <a:spcPct val="0"/>
        </a:spcAft>
        <a:defRPr sz="58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/>
        </a:defRPr>
      </a:lvl4pPr>
      <a:lvl5pPr algn="ctr" rtl="0" eaLnBrk="0" fontAlgn="base" hangingPunct="0">
        <a:spcBef>
          <a:spcPts val="200"/>
        </a:spcBef>
        <a:spcAft>
          <a:spcPct val="0"/>
        </a:spcAft>
        <a:defRPr sz="58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/>
        </a:defRPr>
      </a:lvl5pPr>
      <a:lvl6pPr marL="457200" fontAlgn="base">
        <a:spcBef>
          <a:spcPts val="200"/>
        </a:spcBef>
        <a:spcAft>
          <a:spcPct val="0"/>
        </a:spcAft>
        <a:defRPr sz="58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fontAlgn="base">
        <a:spcBef>
          <a:spcPts val="200"/>
        </a:spcBef>
        <a:spcAft>
          <a:spcPct val="0"/>
        </a:spcAft>
        <a:defRPr sz="58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fontAlgn="base">
        <a:spcBef>
          <a:spcPts val="200"/>
        </a:spcBef>
        <a:spcAft>
          <a:spcPct val="0"/>
        </a:spcAft>
        <a:defRPr sz="58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fontAlgn="base">
        <a:spcBef>
          <a:spcPts val="200"/>
        </a:spcBef>
        <a:spcAft>
          <a:spcPct val="0"/>
        </a:spcAft>
        <a:defRPr sz="58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42900" indent="-342900" algn="l" rtl="0" eaLnBrk="0" fontAlgn="base" hangingPunct="0">
        <a:spcBef>
          <a:spcPts val="2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Lucida Grande"/>
        </a:defRPr>
      </a:lvl1pPr>
      <a:lvl2pPr marL="742950" indent="-285750" algn="l" rtl="0" eaLnBrk="0" fontAlgn="base" hangingPunct="0">
        <a:spcBef>
          <a:spcPts val="2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Lucida Grande"/>
        </a:defRPr>
      </a:lvl2pPr>
      <a:lvl3pPr marL="1143000" indent="-228600" algn="l" rtl="0" eaLnBrk="0" fontAlgn="base" hangingPunct="0">
        <a:spcBef>
          <a:spcPts val="2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Lucida Grande"/>
        </a:defRPr>
      </a:lvl3pPr>
      <a:lvl4pPr marL="1600200" indent="-228600" algn="l" rtl="0" eaLnBrk="0" fontAlgn="base" hangingPunct="0">
        <a:spcBef>
          <a:spcPts val="2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Lucida Grande"/>
        </a:defRPr>
      </a:lvl4pPr>
      <a:lvl5pPr marL="2057400" indent="-228600" algn="l" rtl="0" eaLnBrk="0" fontAlgn="base" hangingPunct="0">
        <a:spcBef>
          <a:spcPts val="2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  <a:cs typeface="+mn-cs"/>
          <a:sym typeface="Lucida Grande"/>
        </a:defRPr>
      </a:lvl5pPr>
      <a:lvl6pPr marL="457200" fontAlgn="base">
        <a:spcBef>
          <a:spcPts val="2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914400" fontAlgn="base">
        <a:spcBef>
          <a:spcPts val="2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1371600" fontAlgn="base">
        <a:spcBef>
          <a:spcPts val="2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1828800" fontAlgn="base">
        <a:spcBef>
          <a:spcPts val="2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ts val="20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Lucida Grande"/>
        </a:defRPr>
      </a:lvl1pPr>
      <a:lvl2pPr algn="ctr" rtl="0" eaLnBrk="0" fontAlgn="base" hangingPunct="0">
        <a:spcBef>
          <a:spcPts val="200"/>
        </a:spcBef>
        <a:spcAft>
          <a:spcPct val="0"/>
        </a:spcAft>
        <a:defRPr sz="58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/>
        </a:defRPr>
      </a:lvl2pPr>
      <a:lvl3pPr algn="ctr" rtl="0" eaLnBrk="0" fontAlgn="base" hangingPunct="0">
        <a:spcBef>
          <a:spcPts val="200"/>
        </a:spcBef>
        <a:spcAft>
          <a:spcPct val="0"/>
        </a:spcAft>
        <a:defRPr sz="58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/>
        </a:defRPr>
      </a:lvl3pPr>
      <a:lvl4pPr algn="ctr" rtl="0" eaLnBrk="0" fontAlgn="base" hangingPunct="0">
        <a:spcBef>
          <a:spcPts val="200"/>
        </a:spcBef>
        <a:spcAft>
          <a:spcPct val="0"/>
        </a:spcAft>
        <a:defRPr sz="58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/>
        </a:defRPr>
      </a:lvl4pPr>
      <a:lvl5pPr algn="ctr" rtl="0" eaLnBrk="0" fontAlgn="base" hangingPunct="0">
        <a:spcBef>
          <a:spcPts val="200"/>
        </a:spcBef>
        <a:spcAft>
          <a:spcPct val="0"/>
        </a:spcAft>
        <a:defRPr sz="58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/>
        </a:defRPr>
      </a:lvl5pPr>
      <a:lvl6pPr marL="457200" fontAlgn="base">
        <a:spcBef>
          <a:spcPts val="200"/>
        </a:spcBef>
        <a:spcAft>
          <a:spcPct val="0"/>
        </a:spcAft>
        <a:defRPr sz="58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fontAlgn="base">
        <a:spcBef>
          <a:spcPts val="200"/>
        </a:spcBef>
        <a:spcAft>
          <a:spcPct val="0"/>
        </a:spcAft>
        <a:defRPr sz="58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fontAlgn="base">
        <a:spcBef>
          <a:spcPts val="200"/>
        </a:spcBef>
        <a:spcAft>
          <a:spcPct val="0"/>
        </a:spcAft>
        <a:defRPr sz="58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fontAlgn="base">
        <a:spcBef>
          <a:spcPts val="200"/>
        </a:spcBef>
        <a:spcAft>
          <a:spcPct val="0"/>
        </a:spcAft>
        <a:defRPr sz="58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42900" indent="-342900" algn="l" rtl="0" eaLnBrk="0" fontAlgn="base" hangingPunct="0">
        <a:spcBef>
          <a:spcPts val="2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Lucida Grande"/>
        </a:defRPr>
      </a:lvl1pPr>
      <a:lvl2pPr marL="742950" indent="-285750" algn="l" rtl="0" eaLnBrk="0" fontAlgn="base" hangingPunct="0">
        <a:spcBef>
          <a:spcPts val="2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Lucida Grande"/>
        </a:defRPr>
      </a:lvl2pPr>
      <a:lvl3pPr marL="1143000" indent="-228600" algn="l" rtl="0" eaLnBrk="0" fontAlgn="base" hangingPunct="0">
        <a:spcBef>
          <a:spcPts val="2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Lucida Grande"/>
        </a:defRPr>
      </a:lvl3pPr>
      <a:lvl4pPr marL="1600200" indent="-228600" algn="l" rtl="0" eaLnBrk="0" fontAlgn="base" hangingPunct="0">
        <a:spcBef>
          <a:spcPts val="2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Lucida Grande"/>
        </a:defRPr>
      </a:lvl4pPr>
      <a:lvl5pPr marL="2057400" indent="-228600" algn="l" rtl="0" eaLnBrk="0" fontAlgn="base" hangingPunct="0">
        <a:spcBef>
          <a:spcPts val="2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  <a:cs typeface="+mn-cs"/>
          <a:sym typeface="Lucida Grande"/>
        </a:defRPr>
      </a:lvl5pPr>
      <a:lvl6pPr marL="457200" fontAlgn="base">
        <a:spcBef>
          <a:spcPts val="2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914400" fontAlgn="base">
        <a:spcBef>
          <a:spcPts val="2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1371600" fontAlgn="base">
        <a:spcBef>
          <a:spcPts val="2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1828800" fontAlgn="base">
        <a:spcBef>
          <a:spcPts val="2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ts val="20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Lucida Grande"/>
        </a:defRPr>
      </a:lvl1pPr>
      <a:lvl2pPr algn="ctr" rtl="0" eaLnBrk="0" fontAlgn="base" hangingPunct="0">
        <a:spcBef>
          <a:spcPts val="200"/>
        </a:spcBef>
        <a:spcAft>
          <a:spcPct val="0"/>
        </a:spcAft>
        <a:defRPr sz="58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/>
        </a:defRPr>
      </a:lvl2pPr>
      <a:lvl3pPr algn="ctr" rtl="0" eaLnBrk="0" fontAlgn="base" hangingPunct="0">
        <a:spcBef>
          <a:spcPts val="200"/>
        </a:spcBef>
        <a:spcAft>
          <a:spcPct val="0"/>
        </a:spcAft>
        <a:defRPr sz="58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/>
        </a:defRPr>
      </a:lvl3pPr>
      <a:lvl4pPr algn="ctr" rtl="0" eaLnBrk="0" fontAlgn="base" hangingPunct="0">
        <a:spcBef>
          <a:spcPts val="200"/>
        </a:spcBef>
        <a:spcAft>
          <a:spcPct val="0"/>
        </a:spcAft>
        <a:defRPr sz="58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/>
        </a:defRPr>
      </a:lvl4pPr>
      <a:lvl5pPr algn="ctr" rtl="0" eaLnBrk="0" fontAlgn="base" hangingPunct="0">
        <a:spcBef>
          <a:spcPts val="200"/>
        </a:spcBef>
        <a:spcAft>
          <a:spcPct val="0"/>
        </a:spcAft>
        <a:defRPr sz="58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/>
        </a:defRPr>
      </a:lvl5pPr>
      <a:lvl6pPr marL="457200" fontAlgn="base">
        <a:spcBef>
          <a:spcPts val="200"/>
        </a:spcBef>
        <a:spcAft>
          <a:spcPct val="0"/>
        </a:spcAft>
        <a:defRPr sz="58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fontAlgn="base">
        <a:spcBef>
          <a:spcPts val="200"/>
        </a:spcBef>
        <a:spcAft>
          <a:spcPct val="0"/>
        </a:spcAft>
        <a:defRPr sz="58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fontAlgn="base">
        <a:spcBef>
          <a:spcPts val="200"/>
        </a:spcBef>
        <a:spcAft>
          <a:spcPct val="0"/>
        </a:spcAft>
        <a:defRPr sz="58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fontAlgn="base">
        <a:spcBef>
          <a:spcPts val="200"/>
        </a:spcBef>
        <a:spcAft>
          <a:spcPct val="0"/>
        </a:spcAft>
        <a:defRPr sz="58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42900" indent="-342900" algn="l" rtl="0" eaLnBrk="0" fontAlgn="base" hangingPunct="0">
        <a:spcBef>
          <a:spcPts val="2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Lucida Grande"/>
        </a:defRPr>
      </a:lvl1pPr>
      <a:lvl2pPr marL="742950" indent="-285750" algn="l" rtl="0" eaLnBrk="0" fontAlgn="base" hangingPunct="0">
        <a:spcBef>
          <a:spcPts val="2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Lucida Grande"/>
        </a:defRPr>
      </a:lvl2pPr>
      <a:lvl3pPr marL="1143000" indent="-228600" algn="l" rtl="0" eaLnBrk="0" fontAlgn="base" hangingPunct="0">
        <a:spcBef>
          <a:spcPts val="2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Lucida Grande"/>
        </a:defRPr>
      </a:lvl3pPr>
      <a:lvl4pPr marL="1600200" indent="-228600" algn="l" rtl="0" eaLnBrk="0" fontAlgn="base" hangingPunct="0">
        <a:spcBef>
          <a:spcPts val="2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Lucida Grande"/>
        </a:defRPr>
      </a:lvl4pPr>
      <a:lvl5pPr marL="2057400" indent="-228600" algn="l" rtl="0" eaLnBrk="0" fontAlgn="base" hangingPunct="0">
        <a:spcBef>
          <a:spcPts val="2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  <a:cs typeface="+mn-cs"/>
          <a:sym typeface="Lucida Grande"/>
        </a:defRPr>
      </a:lvl5pPr>
      <a:lvl6pPr marL="457200" fontAlgn="base">
        <a:spcBef>
          <a:spcPts val="2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914400" fontAlgn="base">
        <a:spcBef>
          <a:spcPts val="2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1371600" fontAlgn="base">
        <a:spcBef>
          <a:spcPts val="2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1828800" fontAlgn="base">
        <a:spcBef>
          <a:spcPts val="2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http://www.eupan.eu/files/repository/document/official_documents/celiaf/Defini&#231;&#245;es%20locais/Temporary%20Internet%20Files/OLKD1/logo.gif" TargetMode="External"/><Relationship Id="rId3" Type="http://schemas.openxmlformats.org/officeDocument/2006/relationships/hyperlink" Target="http://www.google.com.cy/imgres?imgurl=http://www.digestivehealth.com.au/images/referral-guidelines.jpg&amp;imgrefurl=http://www.digestivehealth.com.au/referral-guidelines.htm&amp;h=300&amp;w=400&amp;sz=56&amp;tbnid=ZazwQ9rSK0RleM:&amp;tbnh=90&amp;tbnw=120&amp;prev=/search?q=guidelines+image&amp;tbm=isch&amp;tbo=u&amp;zoom=1&amp;q=guidelines+image&amp;usg=__SF8kw_K6M9XSyCA2vvLva-M15fI=&amp;hl=en-CY&amp;sa=X&amp;ei=wDlYULXVEcPZtAbzuYDQCQ&amp;ved=0CBsQ9QEwAw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eupan.eu/files/repository/document/official_documents/celiaf/Defini&#231;&#245;es%20locais/Temporary%20Internet%20Files/OLKD1/logo.gif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eupan.eu/files/repository/document/official_documents/celiaf/Defini&#231;&#245;es%20locais/Temporary%20Internet%20Files/OLKD1/logo.gif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http://www.eupan.eu/files/repository/document/official_documents/celiaf/Defini&#231;&#245;es%20locais/Temporary%20Internet%20Files/OLKD1/logo.gi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2.wmf"/><Relationship Id="rId4" Type="http://schemas.openxmlformats.org/officeDocument/2006/relationships/image" Target="../media/image9.jpeg"/><Relationship Id="rId9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3"/>
          <a:srcRect l="2582" t="34293" r="54268" b="43457"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100" y="719138"/>
            <a:ext cx="1168400" cy="744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028" name="TextBox 1"/>
          <p:cNvSpPr txBox="1">
            <a:spLocks noChangeArrowheads="1"/>
          </p:cNvSpPr>
          <p:nvPr/>
        </p:nvSpPr>
        <p:spPr bwMode="auto">
          <a:xfrm>
            <a:off x="1079500" y="0"/>
            <a:ext cx="90805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b="1" dirty="0">
                <a:latin typeface="Arial" pitchFamily="34" charset="0"/>
                <a:cs typeface="Arial" pitchFamily="34" charset="0"/>
              </a:rPr>
              <a:t>Public Administration and Personnel Department, Ministry of Finance 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  <a:p>
            <a:pPr algn="r"/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3600" b="1" dirty="0">
                <a:latin typeface="Arial" pitchFamily="34" charset="0"/>
                <a:cs typeface="Arial" pitchFamily="34" charset="0"/>
              </a:rPr>
              <a:t>CYPRUS PRESIDENCY – EUPAN</a:t>
            </a:r>
          </a:p>
          <a:p>
            <a:pPr algn="r"/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   “Guidelines for EUPAN members </a:t>
            </a:r>
          </a:p>
          <a:p>
            <a:pPr algn="r"/>
            <a:r>
              <a:rPr lang="en-US" sz="3000" b="1" dirty="0" smtClean="0">
                <a:latin typeface="Arial" pitchFamily="34" charset="0"/>
                <a:cs typeface="Arial" pitchFamily="34" charset="0"/>
              </a:rPr>
              <a:t>concerning inquiries, collection and dissemination of information” </a:t>
            </a:r>
          </a:p>
          <a:p>
            <a:pPr algn="r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r"/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1873250" y="5708650"/>
            <a:ext cx="8286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Joint HRWG/IPSG Meeting 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15-16 October 2012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Limassol</a:t>
            </a:r>
            <a:endParaRPr lang="en-US" sz="2400" b="1" i="1" dirty="0">
              <a:latin typeface="Arial" pitchFamily="34" charset="0"/>
              <a:cs typeface="Arial" pitchFamily="34" charset="0"/>
            </a:endParaRPr>
          </a:p>
          <a:p>
            <a:pPr algn="r"/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r"/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ANd9GcS7ZJm7P-ud8aMQ39tgOhuxByZ0iJ81j1gDs8KvOIIEssDj9vYrMi9mF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23206" y="3095620"/>
            <a:ext cx="2214578" cy="268913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</p:pic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31300" y="236538"/>
            <a:ext cx="825500" cy="5254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/>
          </p:cNvSpPr>
          <p:nvPr/>
        </p:nvSpPr>
        <p:spPr bwMode="auto">
          <a:xfrm>
            <a:off x="7254875" y="1095375"/>
            <a:ext cx="275431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400"/>
              </a:lnSpc>
            </a:pPr>
            <a:r>
              <a:rPr lang="en-US" sz="1100">
                <a:latin typeface="Myriad Pro Light It"/>
                <a:ea typeface="MS PGothic"/>
                <a:cs typeface="MS PGothic"/>
                <a:sym typeface="Myriad Pro Light It"/>
              </a:rPr>
              <a:t> </a:t>
            </a:r>
            <a:r>
              <a:rPr lang="en-US" sz="1100">
                <a:solidFill>
                  <a:srgbClr val="221E1F"/>
                </a:solidFill>
                <a:latin typeface="Myriad Pro Light It"/>
                <a:ea typeface="MS PGothic"/>
                <a:cs typeface="MS PGothic"/>
                <a:sym typeface="Myriad Pro Light It"/>
              </a:rPr>
              <a:t>Cyprus Presidency of the Council of the EU</a:t>
            </a:r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-3175" y="989013"/>
            <a:ext cx="10083800" cy="1587"/>
          </a:xfrm>
          <a:prstGeom prst="line">
            <a:avLst/>
          </a:prstGeom>
          <a:noFill/>
          <a:ln w="12700">
            <a:solidFill>
              <a:srgbClr val="76777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36530" y="1309670"/>
            <a:ext cx="7715304" cy="6072230"/>
          </a:xfrm>
        </p:spPr>
        <p:txBody>
          <a:bodyPr>
            <a:noAutofit/>
          </a:bodyPr>
          <a:lstStyle/>
          <a:p>
            <a:pPr marL="342900" lvl="1" indent="-342900" algn="just">
              <a:spcBef>
                <a:spcPts val="600"/>
              </a:spcBef>
              <a:spcAft>
                <a:spcPts val="0"/>
              </a:spcAft>
              <a:buClr>
                <a:srgbClr val="FFCC66"/>
              </a:buClr>
              <a:buSzPct val="80000"/>
              <a:buFont typeface="Wingdings" pitchFamily="2" charset="2"/>
              <a:buChar char="q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EUPAN is a platform for sharing knowledge and experience among experts </a:t>
            </a:r>
          </a:p>
          <a:p>
            <a:pPr marL="342900" lvl="1" indent="-342900" algn="just">
              <a:spcBef>
                <a:spcPts val="600"/>
              </a:spcBef>
              <a:spcAft>
                <a:spcPts val="0"/>
              </a:spcAft>
              <a:buClr>
                <a:srgbClr val="FFCC66"/>
              </a:buClr>
              <a:buSzPct val="80000"/>
              <a:buFont typeface="Wingdings" pitchFamily="2" charset="2"/>
              <a:buChar char="q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Increasing scale/number of inquiries by individual EUPAN members via email - Consideration to the need to issue Guidelines for both inquiring &amp; responding members </a:t>
            </a:r>
          </a:p>
          <a:p>
            <a:pPr marL="342900" lvl="1" indent="-342900" algn="just">
              <a:spcBef>
                <a:spcPts val="600"/>
              </a:spcBef>
              <a:spcAft>
                <a:spcPts val="0"/>
              </a:spcAft>
              <a:buClr>
                <a:srgbClr val="FFCC66"/>
              </a:buClr>
              <a:buSzPct val="80000"/>
              <a:buFont typeface="Wingdings" pitchFamily="2" charset="2"/>
              <a:buChar char="q"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Objective of Guidelines: 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Clr>
                <a:srgbClr val="FFCC66"/>
              </a:buClr>
              <a:buSzPct val="80000"/>
              <a:buFont typeface="Wingdings" pitchFamily="2" charset="2"/>
              <a:buChar char="q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Clr>
                <a:srgbClr val="FFCC66"/>
              </a:buClr>
              <a:buSzPct val="80000"/>
              <a:buFont typeface="Wingdings" pitchFamily="2" charset="2"/>
              <a:buChar char="q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Clr>
                <a:srgbClr val="FFCC66"/>
              </a:buClr>
              <a:buSzPct val="80000"/>
              <a:buFont typeface="Wingdings" pitchFamily="2" charset="2"/>
              <a:buChar char="q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Clr>
                <a:srgbClr val="FFCC66"/>
              </a:buClr>
              <a:buSzPct val="80000"/>
              <a:buFont typeface="Wingdings" pitchFamily="2" charset="2"/>
              <a:buChar char="q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spcBef>
                <a:spcPts val="600"/>
              </a:spcBef>
              <a:spcAft>
                <a:spcPts val="0"/>
              </a:spcAft>
              <a:buClr>
                <a:srgbClr val="FFCC66"/>
              </a:buClr>
              <a:buSzPct val="80000"/>
              <a:buFont typeface="Wingdings" pitchFamily="2" charset="2"/>
              <a:buChar char="q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EUPAN members are strongly encouraged to follow the Guidelines and make them available to other colleagues</a:t>
            </a:r>
          </a:p>
          <a:p>
            <a:pPr marL="342900" lvl="1" indent="-342900" algn="just">
              <a:spcBef>
                <a:spcPts val="600"/>
              </a:spcBef>
              <a:spcAft>
                <a:spcPts val="0"/>
              </a:spcAft>
              <a:buClr>
                <a:srgbClr val="FFCC66"/>
              </a:buClr>
              <a:buSzPct val="80000"/>
              <a:buFont typeface="Wingdings" pitchFamily="2" charset="2"/>
              <a:buChar char="q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Joint work of Danish (first draft) and Cyprus Presidencies (review &amp; finalization), in close cooperation with Ext. Troika (PL,CY, IR, LT, EC)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Clr>
                <a:srgbClr val="FFCC66"/>
              </a:buClr>
              <a:buSzPct val="80000"/>
              <a:buNone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Clr>
                <a:srgbClr val="FFCC66"/>
              </a:buClr>
              <a:buSzPct val="80000"/>
              <a:buFont typeface="Wingdings" pitchFamily="2" charset="2"/>
              <a:buChar char="q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Clr>
                <a:srgbClr val="FFCC66"/>
              </a:buClr>
              <a:buSzPct val="80000"/>
              <a:buFont typeface="Wingdings" pitchFamily="2" charset="2"/>
              <a:buChar char="q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1200150" lvl="3" indent="-342900" algn="just">
              <a:buClr>
                <a:srgbClr val="FFCC66"/>
              </a:buClr>
              <a:buFont typeface="Wingdings" pitchFamily="2" charset="2"/>
              <a:buChar char="q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742950" lvl="2" indent="-342900" algn="just">
              <a:buClr>
                <a:srgbClr val="FFCC66"/>
              </a:buClr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buClr>
                <a:srgbClr val="FFCC66"/>
              </a:buClr>
              <a:buFont typeface="Wingdings" pitchFamily="2" charset="2"/>
              <a:buChar char="q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endParaRPr lang="en-GB" sz="2000" b="1" kern="1200" dirty="0" smtClean="0">
              <a:latin typeface="Arial" pitchFamily="34" charset="0"/>
              <a:cs typeface="Arial" pitchFamily="34" charset="0"/>
              <a:sym typeface="Lucida Grande" charset="0"/>
            </a:endParaRPr>
          </a:p>
          <a:p>
            <a:pPr>
              <a:buFontTx/>
              <a:buNone/>
              <a:defRPr/>
            </a:pPr>
            <a:endParaRPr lang="en-US" sz="2000" dirty="0">
              <a:latin typeface="Arial" pitchFamily="34" charset="0"/>
              <a:cs typeface="Arial" pitchFamily="34" charset="0"/>
              <a:sym typeface="Lucida Grande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57200" y="-119090"/>
            <a:ext cx="869473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Guidelines – Background &amp; Objectives</a:t>
            </a:r>
            <a:endParaRPr lang="en-US" sz="3200" b="1" kern="0" dirty="0">
              <a:latin typeface="Arial" pitchFamily="34" charset="0"/>
              <a:ea typeface="+mj-ea"/>
              <a:cs typeface="Arial" pitchFamily="34" charset="0"/>
              <a:sym typeface="Helvetica" charset="0"/>
            </a:endParaRPr>
          </a:p>
        </p:txBody>
      </p:sp>
      <p:pic>
        <p:nvPicPr>
          <p:cNvPr id="3079" name="Picture 2" descr="New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80500" y="7004050"/>
            <a:ext cx="9286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3" descr="http://www.eupan.eu/files/repository/document/official_documents/celiaf/Definições locais/Temporary Internet Files/OLKD1/logo.gif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9080528" y="6310330"/>
            <a:ext cx="928694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 bwMode="auto">
          <a:xfrm>
            <a:off x="865158" y="3524248"/>
            <a:ext cx="6429420" cy="1785950"/>
          </a:xfrm>
          <a:prstGeom prst="rect">
            <a:avLst/>
          </a:prstGeom>
          <a:solidFill>
            <a:srgbClr val="BEE3A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55600" lvl="2" indent="-273050" algn="just">
              <a:spcBef>
                <a:spcPts val="600"/>
              </a:spcBef>
              <a:spcAft>
                <a:spcPts val="600"/>
              </a:spcAft>
              <a:buClr>
                <a:srgbClr val="FFCC66"/>
              </a:buClr>
              <a:buSzPct val="80000"/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To better structure and make the collection and dissemination of information as useful and beneficial for all of EUPAN</a:t>
            </a:r>
          </a:p>
          <a:p>
            <a:pPr marL="355600" lvl="2" indent="-273050" algn="just">
              <a:spcBef>
                <a:spcPts val="600"/>
              </a:spcBef>
              <a:spcAft>
                <a:spcPts val="600"/>
              </a:spcAft>
              <a:buClr>
                <a:srgbClr val="FFCC66"/>
              </a:buClr>
              <a:buSzPct val="80000"/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Ensure transparency and increase EUPAN´s added value and efficiency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31300" y="236538"/>
            <a:ext cx="825500" cy="5254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/>
          </p:cNvSpPr>
          <p:nvPr/>
        </p:nvSpPr>
        <p:spPr bwMode="auto">
          <a:xfrm>
            <a:off x="7254875" y="1095375"/>
            <a:ext cx="275431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400"/>
              </a:lnSpc>
            </a:pPr>
            <a:r>
              <a:rPr lang="en-US" sz="1100">
                <a:latin typeface="Myriad Pro Light It"/>
                <a:ea typeface="MS PGothic"/>
                <a:cs typeface="MS PGothic"/>
                <a:sym typeface="Myriad Pro Light It"/>
              </a:rPr>
              <a:t> </a:t>
            </a:r>
            <a:r>
              <a:rPr lang="en-US" sz="1100">
                <a:solidFill>
                  <a:srgbClr val="221E1F"/>
                </a:solidFill>
                <a:latin typeface="Myriad Pro Light It"/>
                <a:ea typeface="MS PGothic"/>
                <a:cs typeface="MS PGothic"/>
                <a:sym typeface="Myriad Pro Light It"/>
              </a:rPr>
              <a:t>Cyprus Presidency of the Council of the EU</a:t>
            </a:r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-3175" y="989013"/>
            <a:ext cx="10083800" cy="1587"/>
          </a:xfrm>
          <a:prstGeom prst="line">
            <a:avLst/>
          </a:prstGeom>
          <a:noFill/>
          <a:ln w="12700">
            <a:solidFill>
              <a:srgbClr val="76777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36530" y="2024049"/>
            <a:ext cx="4429156" cy="4857785"/>
          </a:xfrm>
          <a:solidFill>
            <a:srgbClr val="FFCC66"/>
          </a:solidFill>
        </p:spPr>
        <p:txBody>
          <a:bodyPr>
            <a:noAutofit/>
          </a:bodyPr>
          <a:lstStyle/>
          <a:p>
            <a:pPr marL="342900" lvl="1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0000"/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Consider the time and resources of colleagues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0000"/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Consult other resources (EUPAN surveys, EIPA, OECD etc)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0000"/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Formulate questions clearly and precisely, taking into consideration the variety of PA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0000"/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Delimit the list of recipients only to group concerned 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0000"/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Limit the number of questions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0000"/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Summarize/copy paste all collected information and disseminate to EUPAN members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Clr>
                <a:srgbClr val="FFCC66"/>
              </a:buClr>
              <a:buSzPct val="80000"/>
              <a:buFont typeface="Wingdings" pitchFamily="2" charset="2"/>
              <a:buChar char="q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Clr>
                <a:srgbClr val="FFCC66"/>
              </a:buClr>
              <a:buSzPct val="80000"/>
              <a:buFont typeface="Wingdings" pitchFamily="2" charset="2"/>
              <a:buChar char="q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Clr>
                <a:srgbClr val="FFCC66"/>
              </a:buClr>
              <a:buSzPct val="80000"/>
              <a:buFont typeface="Wingdings" pitchFamily="2" charset="2"/>
              <a:buChar char="q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Clr>
                <a:srgbClr val="FFCC66"/>
              </a:buClr>
              <a:buSzPct val="80000"/>
              <a:buFont typeface="Wingdings" pitchFamily="2" charset="2"/>
              <a:buChar char="q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Clr>
                <a:srgbClr val="FFCC66"/>
              </a:buClr>
              <a:buSzPct val="80000"/>
              <a:buFont typeface="Wingdings" pitchFamily="2" charset="2"/>
              <a:buChar char="q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Clr>
                <a:srgbClr val="FFCC66"/>
              </a:buClr>
              <a:buSzPct val="80000"/>
              <a:buFont typeface="Wingdings" pitchFamily="2" charset="2"/>
              <a:buChar char="q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Clr>
                <a:srgbClr val="FFCC66"/>
              </a:buClr>
              <a:buSzPct val="80000"/>
              <a:buFont typeface="Wingdings" pitchFamily="2" charset="2"/>
              <a:buChar char="q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Clr>
                <a:srgbClr val="FFCC66"/>
              </a:buClr>
              <a:buSzPct val="80000"/>
              <a:buFont typeface="Wingdings" pitchFamily="2" charset="2"/>
              <a:buChar char="q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1200150" lvl="3" indent="-342900" algn="just">
              <a:buClr>
                <a:srgbClr val="FFCC66"/>
              </a:buClr>
              <a:buFont typeface="Wingdings" pitchFamily="2" charset="2"/>
              <a:buChar char="q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742950" lvl="2" indent="-342900" algn="just">
              <a:buClr>
                <a:srgbClr val="FFCC66"/>
              </a:buClr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buClr>
                <a:srgbClr val="FFCC66"/>
              </a:buClr>
              <a:buFont typeface="Wingdings" pitchFamily="2" charset="2"/>
              <a:buChar char="q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endParaRPr lang="en-GB" sz="2000" b="1" kern="1200" dirty="0" smtClean="0">
              <a:latin typeface="Arial" pitchFamily="34" charset="0"/>
              <a:cs typeface="Arial" pitchFamily="34" charset="0"/>
              <a:sym typeface="Lucida Grande" charset="0"/>
            </a:endParaRPr>
          </a:p>
          <a:p>
            <a:pPr>
              <a:buFontTx/>
              <a:buNone/>
              <a:defRPr/>
            </a:pPr>
            <a:endParaRPr lang="en-US" sz="2000" dirty="0">
              <a:latin typeface="Arial" pitchFamily="34" charset="0"/>
              <a:cs typeface="Arial" pitchFamily="34" charset="0"/>
              <a:sym typeface="Lucida Grande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57200" y="-119090"/>
            <a:ext cx="869473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Guidelines - Content </a:t>
            </a:r>
            <a:endParaRPr lang="en-US" sz="3200" b="1" kern="0" dirty="0">
              <a:latin typeface="Arial" pitchFamily="34" charset="0"/>
              <a:ea typeface="+mj-ea"/>
              <a:cs typeface="Arial" pitchFamily="34" charset="0"/>
              <a:sym typeface="Helvetica" charset="0"/>
            </a:endParaRPr>
          </a:p>
        </p:txBody>
      </p:sp>
      <p:pic>
        <p:nvPicPr>
          <p:cNvPr id="3079" name="Picture 2" descr="New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80500" y="7004050"/>
            <a:ext cx="9286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3" descr="http://www.eupan.eu/files/repository/document/official_documents/celiaf/Definições locais/Temporary Internet Files/OLKD1/logo.gif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7651750" y="6953250"/>
            <a:ext cx="135731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5151438" y="2024050"/>
            <a:ext cx="4500594" cy="4857783"/>
          </a:xfrm>
          <a:prstGeom prst="rect">
            <a:avLst/>
          </a:prstGeom>
          <a:solidFill>
            <a:srgbClr val="79C65A"/>
          </a:solidFill>
        </p:spPr>
        <p:txBody>
          <a:bodyPr vert="horz">
            <a:noAutofit/>
          </a:bodyPr>
          <a:lstStyle/>
          <a:p>
            <a:pPr marL="273050" marR="0" lvl="2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Lucida Grande"/>
              </a:rPr>
              <a:t>Provide clear and precise answers</a:t>
            </a:r>
          </a:p>
          <a:p>
            <a:pPr marL="273050" marR="0" lvl="2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0000"/>
              <a:buFont typeface="Wingdings" pitchFamily="2" charset="2"/>
              <a:buChar char="Ø"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Lucida Grande"/>
              </a:rPr>
              <a:t>Provide contact info of other colleagues, if necessary</a:t>
            </a:r>
          </a:p>
          <a:p>
            <a:pPr marL="273050" marR="0" lvl="2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0000"/>
              <a:buFont typeface="Wingdings" pitchFamily="2" charset="2"/>
              <a:buChar char="Ø"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Lucida Grande"/>
              </a:rPr>
              <a:t>Use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Lucida Grande"/>
              </a:rPr>
              <a:t> website references, where possible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Lucida Grande"/>
            </a:endParaRPr>
          </a:p>
          <a:p>
            <a:pPr marL="273050" marR="0" lvl="2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0000"/>
              <a:buFont typeface="Wingdings" pitchFamily="2" charset="2"/>
              <a:buChar char="Ø"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Lucida Grande"/>
              </a:rPr>
              <a:t>Delimit the list of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Lucida Grande"/>
              </a:rPr>
              <a:t>rece</a:t>
            </a:r>
            <a:r>
              <a:rPr lang="en-GB" sz="2000" kern="0" dirty="0" err="1" smtClean="0">
                <a:latin typeface="Arial" pitchFamily="34" charset="0"/>
                <a:ea typeface="+mn-ea"/>
                <a:cs typeface="Arial" pitchFamily="34" charset="0"/>
                <a:sym typeface="Lucida Grande"/>
              </a:rPr>
              <a:t>pients</a:t>
            </a:r>
            <a:r>
              <a:rPr lang="en-GB" sz="2000" kern="0" dirty="0" smtClean="0">
                <a:latin typeface="Arial" pitchFamily="34" charset="0"/>
                <a:ea typeface="+mn-ea"/>
                <a:cs typeface="Arial" pitchFamily="34" charset="0"/>
                <a:sym typeface="Lucida Grande"/>
              </a:rPr>
              <a:t> to your reply, considering the information will be made available to all by the inquiring member 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Lucida Grande"/>
            </a:endParaRPr>
          </a:p>
          <a:p>
            <a:pPr marL="342900" marR="0" lvl="1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C66"/>
              </a:buClr>
              <a:buSzPct val="80000"/>
              <a:buFont typeface="Wingdings" pitchFamily="2" charset="2"/>
              <a:buChar char="q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Lucida Grande"/>
            </a:endParaRPr>
          </a:p>
          <a:p>
            <a:pPr marL="342900" marR="0" lvl="1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C66"/>
              </a:buClr>
              <a:buSzPct val="80000"/>
              <a:buFont typeface="Wingdings" pitchFamily="2" charset="2"/>
              <a:buChar char="q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Lucida Grande"/>
            </a:endParaRPr>
          </a:p>
          <a:p>
            <a:pPr marL="342900" marR="0" lvl="1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C66"/>
              </a:buClr>
              <a:buSzPct val="80000"/>
              <a:buFont typeface="Wingdings" pitchFamily="2" charset="2"/>
              <a:buChar char="q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Lucida Grande"/>
            </a:endParaRPr>
          </a:p>
          <a:p>
            <a:pPr marL="342900" marR="0" lvl="1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C66"/>
              </a:buClr>
              <a:buSzPct val="80000"/>
              <a:buFont typeface="Wingdings" pitchFamily="2" charset="2"/>
              <a:buChar char="q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Lucida Grande"/>
            </a:endParaRPr>
          </a:p>
          <a:p>
            <a:pPr marL="342900" marR="0" lvl="1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C66"/>
              </a:buClr>
              <a:buSzPct val="80000"/>
              <a:buFont typeface="Wingdings" pitchFamily="2" charset="2"/>
              <a:buChar char="q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Lucida Grande"/>
            </a:endParaRPr>
          </a:p>
          <a:p>
            <a:pPr marL="342900" marR="0" lvl="1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C66"/>
              </a:buClr>
              <a:buSzPct val="80000"/>
              <a:buFont typeface="Wingdings" pitchFamily="2" charset="2"/>
              <a:buChar char="q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Lucida Grande"/>
            </a:endParaRPr>
          </a:p>
          <a:p>
            <a:pPr marL="342900" marR="0" lvl="1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C66"/>
              </a:buClr>
              <a:buSzPct val="80000"/>
              <a:buFont typeface="Wingdings" pitchFamily="2" charset="2"/>
              <a:buChar char="q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Lucida Grande"/>
            </a:endParaRPr>
          </a:p>
          <a:p>
            <a:pPr marL="342900" marR="0" lvl="1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C66"/>
              </a:buClr>
              <a:buSzPct val="80000"/>
              <a:buFont typeface="Wingdings" pitchFamily="2" charset="2"/>
              <a:buChar char="q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Lucida Grande"/>
            </a:endParaRPr>
          </a:p>
          <a:p>
            <a:pPr marL="1200150" marR="0" lvl="3" indent="-342900" algn="just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FFCC66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Lucida Grande"/>
            </a:endParaRPr>
          </a:p>
          <a:p>
            <a:pPr marL="742950" marR="0" lvl="2" indent="-342900" algn="just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FFCC66"/>
              </a:buClr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Lucida Grande"/>
            </a:endParaRPr>
          </a:p>
          <a:p>
            <a:pPr marL="342900" marR="0" lvl="1" indent="-342900" algn="just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FFCC66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Lucida Grande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Lucida Grande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Lucida Grande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36530" y="1452546"/>
            <a:ext cx="4429156" cy="428628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elvetica" charset="0"/>
                <a:ea typeface="ヒラギノ角ゴ ProN W3" charset="0"/>
                <a:cs typeface="ヒラギノ角ゴ ProN W3" charset="0"/>
                <a:sym typeface="Helvetica" charset="0"/>
              </a:rPr>
              <a:t>INQUIRING</a:t>
            </a:r>
            <a:r>
              <a:rPr kumimoji="0" lang="en-GB" sz="24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Helvetica" charset="0"/>
                <a:ea typeface="ヒラギノ角ゴ ProN W3" charset="0"/>
                <a:cs typeface="ヒラギノ角ゴ ProN W3" charset="0"/>
                <a:sym typeface="Helvetica" charset="0"/>
              </a:rPr>
              <a:t> MEMBER</a:t>
            </a: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151438" y="1452546"/>
            <a:ext cx="4500594" cy="428628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lang="en-GB" sz="2400" b="1" dirty="0" smtClean="0">
                <a:solidFill>
                  <a:srgbClr val="FFFFFF"/>
                </a:solidFill>
                <a:latin typeface="Arial" pitchFamily="34" charset="0"/>
                <a:ea typeface="ヒラギノ角ゴ ProN W3" charset="0"/>
                <a:cs typeface="Arial" pitchFamily="34" charset="0"/>
                <a:sym typeface="Helvetica" charset="0"/>
              </a:rPr>
              <a:t>RESPONDING MEMBER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ヒラギノ角ゴ ProN W3" charset="0"/>
              <a:cs typeface="Arial" pitchFamily="34" charset="0"/>
              <a:sym typeface="Helvetic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31300" y="236538"/>
            <a:ext cx="825500" cy="5254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/>
          </p:cNvSpPr>
          <p:nvPr/>
        </p:nvSpPr>
        <p:spPr bwMode="auto">
          <a:xfrm>
            <a:off x="7254875" y="1095375"/>
            <a:ext cx="275431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400"/>
              </a:lnSpc>
            </a:pPr>
            <a:r>
              <a:rPr lang="en-US" sz="1100" dirty="0">
                <a:latin typeface="Myriad Pro Light It"/>
                <a:ea typeface="MS PGothic"/>
                <a:cs typeface="MS PGothic"/>
                <a:sym typeface="Myriad Pro Light It"/>
              </a:rPr>
              <a:t> </a:t>
            </a:r>
            <a:r>
              <a:rPr lang="en-US" sz="1100" dirty="0">
                <a:solidFill>
                  <a:srgbClr val="221E1F"/>
                </a:solidFill>
                <a:latin typeface="Myriad Pro Light It"/>
                <a:ea typeface="MS PGothic"/>
                <a:cs typeface="MS PGothic"/>
                <a:sym typeface="Myriad Pro Light It"/>
              </a:rPr>
              <a:t>Cyprus Presidency of the Council of the EU</a:t>
            </a:r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-3175" y="989013"/>
            <a:ext cx="10083800" cy="1587"/>
          </a:xfrm>
          <a:prstGeom prst="line">
            <a:avLst/>
          </a:prstGeom>
          <a:noFill/>
          <a:ln w="12700">
            <a:solidFill>
              <a:srgbClr val="76777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57200" y="-119090"/>
            <a:ext cx="869473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Cyprus Presidency – Guidelines Roadmap</a:t>
            </a:r>
            <a:endParaRPr lang="en-US" sz="3200" b="1" kern="0" dirty="0">
              <a:latin typeface="Arial" pitchFamily="34" charset="0"/>
              <a:ea typeface="+mj-ea"/>
              <a:cs typeface="Arial" pitchFamily="34" charset="0"/>
              <a:sym typeface="Helvetica" charset="0"/>
            </a:endParaRPr>
          </a:p>
        </p:txBody>
      </p:sp>
      <p:pic>
        <p:nvPicPr>
          <p:cNvPr id="3079" name="Picture 2" descr="New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80500" y="7004050"/>
            <a:ext cx="9286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3" descr="http://www.eupan.eu/files/repository/document/official_documents/celiaf/Definições locais/Temporary Internet Files/OLKD1/logo.gif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7651750" y="6953250"/>
            <a:ext cx="135731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0000" y="2666992"/>
            <a:ext cx="2413196" cy="233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C:\Pavlina\Preparation for presidency\Engagement of PCS\Working docs\Pictures\Active Ageing 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95817" y="3546975"/>
            <a:ext cx="1699091" cy="1477471"/>
          </a:xfrm>
          <a:prstGeom prst="rect">
            <a:avLst/>
          </a:prstGeom>
          <a:noFill/>
        </p:spPr>
      </p:pic>
      <p:graphicFrame>
        <p:nvGraphicFramePr>
          <p:cNvPr id="13" name="Content Placeholder 3"/>
          <p:cNvGraphicFramePr>
            <a:graphicFrameLocks/>
          </p:cNvGraphicFramePr>
          <p:nvPr/>
        </p:nvGraphicFramePr>
        <p:xfrm>
          <a:off x="507967" y="1595422"/>
          <a:ext cx="9286940" cy="4489146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2928959"/>
                <a:gridCol w="6357981"/>
              </a:tblGrid>
              <a:tr h="150298">
                <a:tc>
                  <a:txBody>
                    <a:bodyPr/>
                    <a:lstStyle/>
                    <a:p>
                      <a:r>
                        <a:rPr kumimoji="0" lang="en-GB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Lucida Grande" charset="0"/>
                        </a:rPr>
                        <a:t>Troika Sec. Meeting</a:t>
                      </a:r>
                    </a:p>
                    <a:p>
                      <a:r>
                        <a:rPr kumimoji="0" lang="en-GB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Lucida Grande" charset="0"/>
                        </a:rPr>
                        <a:t>24 Sept 2012</a:t>
                      </a:r>
                      <a:endPara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  <a:sym typeface="Lucida Grande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Lucida Grande" charset="0"/>
                        </a:rPr>
                        <a:t>Presentation and discussion of the draft Guidelines</a:t>
                      </a: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607552">
                <a:tc>
                  <a:txBody>
                    <a:bodyPr/>
                    <a:lstStyle/>
                    <a:p>
                      <a:pPr algn="l"/>
                      <a:r>
                        <a:rPr kumimoji="0" lang="en-GB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Lucida Grande" charset="0"/>
                        </a:rPr>
                        <a:t>25</a:t>
                      </a:r>
                      <a:r>
                        <a:rPr kumimoji="0" lang="en-GB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Lucida Grande"/>
                        </a:rPr>
                        <a:t> Sept – </a:t>
                      </a:r>
                      <a:r>
                        <a:rPr kumimoji="0" lang="en-GB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Lucida Grande" charset="0"/>
                        </a:rPr>
                        <a:t>5 Oct 2012</a:t>
                      </a:r>
                      <a:endPara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  <a:sym typeface="Lucida Grande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Font typeface="Wingdings" pitchFamily="2" charset="2"/>
                        <a:buNone/>
                      </a:pPr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  <a:sym typeface="Lucida Grande" charset="0"/>
                        </a:rPr>
                        <a:t>Troika members </a:t>
                      </a:r>
                      <a:r>
                        <a:rPr lang="en-GB" sz="1800" baseline="0" dirty="0" smtClean="0">
                          <a:latin typeface="Arial" pitchFamily="34" charset="0"/>
                          <a:cs typeface="Arial" pitchFamily="34" charset="0"/>
                          <a:sym typeface="Lucida Grande" charset="0"/>
                        </a:rPr>
                        <a:t>send additional input on the draft Guidelines to the Presidency</a:t>
                      </a:r>
                      <a:endParaRPr lang="en-GB" sz="1800" dirty="0" smtClean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607552">
                <a:tc>
                  <a:txBody>
                    <a:bodyPr/>
                    <a:lstStyle/>
                    <a:p>
                      <a:pPr algn="l"/>
                      <a:r>
                        <a:rPr kumimoji="0" lang="en-GB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Lucida Grande" charset="0"/>
                        </a:rPr>
                        <a:t> 5</a:t>
                      </a:r>
                      <a:r>
                        <a:rPr kumimoji="0" lang="en-GB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Lucida Grande"/>
                        </a:rPr>
                        <a:t> Oct – </a:t>
                      </a:r>
                      <a:r>
                        <a:rPr kumimoji="0" lang="en-GB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Lucida Grande" charset="0"/>
                        </a:rPr>
                        <a:t>11 Oct 2012</a:t>
                      </a:r>
                      <a:endPara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  <a:sym typeface="Lucida Grande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Font typeface="Wingdings" pitchFamily="2" charset="2"/>
                        <a:buNone/>
                      </a:pPr>
                      <a:r>
                        <a:rPr lang="en-GB" sz="1800" dirty="0" smtClean="0"/>
                        <a:t>The draft Guidelines are sent to EUPAN</a:t>
                      </a:r>
                      <a:r>
                        <a:rPr lang="en-GB" sz="1800" baseline="0" dirty="0" smtClean="0"/>
                        <a:t> members for their comments/input</a:t>
                      </a:r>
                      <a:endParaRPr lang="en-GB" sz="1800" dirty="0" smtClean="0"/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607552">
                <a:tc>
                  <a:txBody>
                    <a:bodyPr/>
                    <a:lstStyle/>
                    <a:p>
                      <a:r>
                        <a:rPr kumimoji="0" lang="en-GB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Lucida Grande" charset="0"/>
                        </a:rPr>
                        <a:t>HRWG/IPSG Meeting</a:t>
                      </a:r>
                    </a:p>
                    <a:p>
                      <a:r>
                        <a:rPr kumimoji="0" lang="en-GB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Lucida Grande" charset="0"/>
                        </a:rPr>
                        <a:t>15</a:t>
                      </a:r>
                      <a:r>
                        <a:rPr kumimoji="0" lang="en-GB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Lucida Grande"/>
                        </a:rPr>
                        <a:t>–</a:t>
                      </a:r>
                      <a:r>
                        <a:rPr kumimoji="0" lang="en-GB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Lucida Grande" charset="0"/>
                        </a:rPr>
                        <a:t>16 Oct 2012</a:t>
                      </a:r>
                      <a:endPara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  <a:sym typeface="Lucida Grande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Font typeface="Wingdings" pitchFamily="2" charset="2"/>
                        <a:buNone/>
                      </a:pPr>
                      <a:r>
                        <a:rPr lang="en-GB" sz="1800" baseline="0" dirty="0" smtClean="0"/>
                        <a:t>Brief presentation/discussion of the draft Guidelines &amp; the input received by EUPAN members</a:t>
                      </a:r>
                      <a:endParaRPr lang="en-GB" sz="1800" dirty="0" smtClean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/>
                      <a:r>
                        <a:rPr kumimoji="0" lang="en-GB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Lucida Grande" charset="0"/>
                        </a:rPr>
                        <a:t>DG Troika Meeting</a:t>
                      </a:r>
                    </a:p>
                    <a:p>
                      <a:pPr algn="l"/>
                      <a:r>
                        <a:rPr kumimoji="0" lang="en-GB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Lucida Grande" charset="0"/>
                        </a:rPr>
                        <a:t>16 Nov  2012</a:t>
                      </a:r>
                      <a:endPara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  <a:sym typeface="Lucida Grande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Font typeface="Wingdings" pitchFamily="2" charset="2"/>
                        <a:buNone/>
                      </a:pPr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  <a:sym typeface="Lucida Grande" charset="0"/>
                        </a:rPr>
                        <a:t>Brief </a:t>
                      </a:r>
                      <a:r>
                        <a:rPr lang="en-GB" sz="1800" baseline="0" dirty="0" smtClean="0">
                          <a:latin typeface="Arial" pitchFamily="34" charset="0"/>
                          <a:cs typeface="Arial" pitchFamily="34" charset="0"/>
                          <a:sym typeface="Lucida Grande" charset="0"/>
                        </a:rPr>
                        <a:t>presentation and discussion of the draft Guidelines at the DG Troika meeting</a:t>
                      </a:r>
                      <a:endParaRPr lang="en-GB" sz="1800" dirty="0" smtClean="0"/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kumimoji="0" lang="en-GB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Lucida Grande" charset="0"/>
                        </a:rPr>
                        <a:t>DG Meeting</a:t>
                      </a:r>
                    </a:p>
                    <a:p>
                      <a:r>
                        <a:rPr kumimoji="0" lang="en-GB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Lucida Grande" charset="0"/>
                        </a:rPr>
                        <a:t>5 Dec 2012</a:t>
                      </a:r>
                      <a:endPara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  <a:sym typeface="Lucida Grande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Font typeface="Wingdings" pitchFamily="2" charset="2"/>
                        <a:buNone/>
                      </a:pPr>
                      <a:r>
                        <a:rPr lang="en-GB" sz="1800" dirty="0" smtClean="0"/>
                        <a:t>Brief </a:t>
                      </a:r>
                      <a:r>
                        <a:rPr lang="en-GB" sz="1800" baseline="0" dirty="0" smtClean="0"/>
                        <a:t>presentation of the final Guidelines at the DG meeting</a:t>
                      </a:r>
                      <a:endParaRPr lang="en-US" sz="1800" dirty="0" smtClean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Font typeface="Wingdings" pitchFamily="2" charset="2"/>
                        <a:buNone/>
                      </a:pPr>
                      <a:r>
                        <a:rPr lang="en-GB" sz="1800" dirty="0" smtClean="0"/>
                        <a:t>Guidelines are</a:t>
                      </a:r>
                      <a:r>
                        <a:rPr lang="en-GB" sz="1800" baseline="0" dirty="0" smtClean="0"/>
                        <a:t> distributed to EUPAN members and posted on the EUPAN website</a:t>
                      </a:r>
                      <a:endParaRPr lang="en-GB" sz="1800" dirty="0" smtClean="0"/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0" y="2809875"/>
            <a:ext cx="51435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31300" y="236538"/>
            <a:ext cx="825500" cy="5254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0244" name="Rectangle 2"/>
          <p:cNvSpPr>
            <a:spLocks/>
          </p:cNvSpPr>
          <p:nvPr/>
        </p:nvSpPr>
        <p:spPr bwMode="auto">
          <a:xfrm>
            <a:off x="7254875" y="1095375"/>
            <a:ext cx="2754313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400"/>
              </a:lnSpc>
            </a:pPr>
            <a:r>
              <a:rPr lang="en-US" sz="1100">
                <a:latin typeface="Myriad Pro Light It"/>
                <a:ea typeface="MS PGothic"/>
                <a:cs typeface="MS PGothic"/>
                <a:sym typeface="Myriad Pro Light It"/>
              </a:rPr>
              <a:t> </a:t>
            </a:r>
            <a:r>
              <a:rPr lang="en-US" sz="1100">
                <a:solidFill>
                  <a:srgbClr val="221E1F"/>
                </a:solidFill>
                <a:latin typeface="Myriad Pro Light It"/>
                <a:ea typeface="MS PGothic"/>
                <a:cs typeface="MS PGothic"/>
                <a:sym typeface="Myriad Pro Light It"/>
              </a:rPr>
              <a:t>Cyprus Presidency of the Council of the EU</a:t>
            </a:r>
          </a:p>
        </p:txBody>
      </p:sp>
      <p:sp>
        <p:nvSpPr>
          <p:cNvPr id="10245" name="Line 3"/>
          <p:cNvSpPr>
            <a:spLocks noChangeShapeType="1"/>
          </p:cNvSpPr>
          <p:nvPr/>
        </p:nvSpPr>
        <p:spPr bwMode="auto">
          <a:xfrm rot="10800000" flipH="1">
            <a:off x="-3175" y="989013"/>
            <a:ext cx="10083800" cy="1587"/>
          </a:xfrm>
          <a:prstGeom prst="line">
            <a:avLst/>
          </a:prstGeom>
          <a:noFill/>
          <a:ln w="12700">
            <a:solidFill>
              <a:srgbClr val="76777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9375" y="254000"/>
            <a:ext cx="9842500" cy="1100138"/>
          </a:xfrm>
        </p:spPr>
        <p:txBody>
          <a:bodyPr>
            <a:normAutofit fontScale="90000"/>
          </a:bodyPr>
          <a:lstStyle/>
          <a:p>
            <a:pPr marL="355592" indent="-355592" algn="l">
              <a:spcBef>
                <a:spcPts val="778"/>
              </a:spcBef>
              <a:defRPr/>
            </a:pPr>
            <a:r>
              <a:rPr lang="en-GB" sz="40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  <a:sym typeface="Lucida Grande" charset="0"/>
              </a:rPr>
              <a:t> </a:t>
            </a:r>
            <a:r>
              <a:rPr lang="en-US" sz="4000" b="1" dirty="0" smtClean="0">
                <a:latin typeface="Arial" pitchFamily="34" charset="0"/>
                <a:cs typeface="Arial" pitchFamily="34" charset="0"/>
                <a:sym typeface="Helvetica" charset="0"/>
              </a:rPr>
              <a:t>Thank you for your attention</a:t>
            </a:r>
            <a:br>
              <a:rPr lang="en-US" sz="4000" b="1" dirty="0" smtClean="0">
                <a:latin typeface="Arial" pitchFamily="34" charset="0"/>
                <a:cs typeface="Arial" pitchFamily="34" charset="0"/>
                <a:sym typeface="Helvetica" charset="0"/>
              </a:rPr>
            </a:br>
            <a:endParaRPr lang="en-US" sz="3800" dirty="0">
              <a:latin typeface="Arial" pitchFamily="34" charset="0"/>
              <a:cs typeface="Arial" pitchFamily="34" charset="0"/>
              <a:sym typeface="Lucida Grande" charset="0"/>
            </a:endParaRPr>
          </a:p>
        </p:txBody>
      </p:sp>
      <p:pic>
        <p:nvPicPr>
          <p:cNvPr id="10247" name="Picture 15" descr="01 (145)"/>
          <p:cNvPicPr>
            <a:picLocks noChangeAspect="1" noChangeArrowheads="1"/>
          </p:cNvPicPr>
          <p:nvPr/>
        </p:nvPicPr>
        <p:blipFill>
          <a:blip r:embed="rId4">
            <a:lum bright="-16000"/>
          </a:blip>
          <a:srcRect/>
          <a:stretch>
            <a:fillRect/>
          </a:stretch>
        </p:blipFill>
        <p:spPr bwMode="auto">
          <a:xfrm>
            <a:off x="293688" y="4024313"/>
            <a:ext cx="34290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2" descr="New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80500" y="7004050"/>
            <a:ext cx="9286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3" descr="http://www.eupan.eu/files/repository/document/official_documents/celiaf/Definições locais/Temporary Internet Files/OLKD1/logo.gif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7651750" y="6913563"/>
            <a:ext cx="135731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08000" y="1524000"/>
            <a:ext cx="8572500" cy="1000125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355592" indent="-355592" algn="ctr" eaLnBrk="0" hangingPunct="0">
              <a:spcBef>
                <a:spcPts val="778"/>
              </a:spcBef>
              <a:defRPr/>
            </a:pPr>
            <a:r>
              <a:rPr lang="en-GB" sz="4000" b="1" kern="0" dirty="0">
                <a:solidFill>
                  <a:srgbClr val="333399"/>
                </a:solidFill>
                <a:latin typeface="Arial" pitchFamily="34" charset="0"/>
                <a:ea typeface="+mj-ea"/>
                <a:cs typeface="Arial" pitchFamily="34" charset="0"/>
                <a:sym typeface="Lucida Grande" charset="0"/>
              </a:rPr>
              <a:t> </a:t>
            </a:r>
            <a:r>
              <a:rPr lang="en-US" sz="4000" b="1" i="1" kern="0" dirty="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  <a:sym typeface="Helvetica" charset="0"/>
              </a:rPr>
              <a:t>Questions – Initial thoughts  </a:t>
            </a:r>
            <a:br>
              <a:rPr lang="en-US" sz="4000" b="1" i="1" kern="0" dirty="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  <a:sym typeface="Helvetica" charset="0"/>
              </a:rPr>
            </a:br>
            <a:endParaRPr lang="en-US" sz="3800" i="1" kern="0" dirty="0">
              <a:solidFill>
                <a:schemeClr val="accent6"/>
              </a:solidFill>
              <a:latin typeface="Arial" pitchFamily="34" charset="0"/>
              <a:ea typeface="+mj-ea"/>
              <a:cs typeface="Arial" pitchFamily="34" charset="0"/>
              <a:sym typeface="Lucida Grande" charset="0"/>
            </a:endParaRPr>
          </a:p>
        </p:txBody>
      </p:sp>
      <p:pic>
        <p:nvPicPr>
          <p:cNvPr id="10251" name="Picture 6" descr="Picture 157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80063" y="5167313"/>
            <a:ext cx="428625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4" descr="j0236240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70538" y="2278063"/>
            <a:ext cx="8159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5" descr="j00787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37063" y="2452688"/>
            <a:ext cx="12509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 copy 9">
  <a:themeElements>
    <a:clrScheme name="">
      <a:dk1>
        <a:srgbClr val="000000"/>
      </a:dk1>
      <a:lt1>
        <a:srgbClr val="0092D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AC7E5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copy 9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2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2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lnDef>
  </a:objectDefaults>
  <a:extraClrSchemeLst>
    <a:extraClrScheme>
      <a:clrScheme name="Title &amp; Subtitle copy 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Subtitle copy 8">
  <a:themeElements>
    <a:clrScheme name="">
      <a:dk1>
        <a:srgbClr val="000000"/>
      </a:dk1>
      <a:lt1>
        <a:srgbClr val="0092D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AC7E5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copy 8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2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2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lnDef>
  </a:objectDefaults>
  <a:extraClrSchemeLst>
    <a:extraClrScheme>
      <a:clrScheme name="Title &amp; Subtitle copy 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itle &amp; Subtitle copy 9">
  <a:themeElements>
    <a:clrScheme name="">
      <a:dk1>
        <a:srgbClr val="000000"/>
      </a:dk1>
      <a:lt1>
        <a:srgbClr val="0092D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AC7E5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copy 9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2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2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lnDef>
  </a:objectDefaults>
  <a:extraClrSchemeLst>
    <a:extraClrScheme>
      <a:clrScheme name="Title &amp; Subtitle copy 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2399</TotalTime>
  <Pages>0</Pages>
  <Words>471</Words>
  <Characters>0</Characters>
  <Application>Microsoft Macintosh PowerPoint</Application>
  <PresentationFormat>Custom</PresentationFormat>
  <Lines>0</Lines>
  <Paragraphs>97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Title &amp; Subtitle copy 9</vt:lpstr>
      <vt:lpstr>Title &amp; Subtitle copy 8</vt:lpstr>
      <vt:lpstr>1_Title &amp; Subtitle copy 9</vt:lpstr>
      <vt:lpstr>Slide 1</vt:lpstr>
      <vt:lpstr>Slide 2</vt:lpstr>
      <vt:lpstr>Slide 3</vt:lpstr>
      <vt:lpstr>Slide 4</vt:lpstr>
      <vt:lpstr> Thank you for your attention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 </cp:lastModifiedBy>
  <cp:revision>240</cp:revision>
  <dcterms:modified xsi:type="dcterms:W3CDTF">2012-10-14T13:05:50Z</dcterms:modified>
</cp:coreProperties>
</file>